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4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95" r:id="rId16"/>
    <p:sldId id="289" r:id="rId17"/>
    <p:sldId id="290" r:id="rId18"/>
    <p:sldId id="291" r:id="rId19"/>
    <p:sldId id="292" r:id="rId20"/>
    <p:sldId id="293" r:id="rId21"/>
    <p:sldId id="294" r:id="rId22"/>
    <p:sldId id="273" r:id="rId23"/>
  </p:sldIdLst>
  <p:sldSz cx="10058400" cy="7772400"/>
  <p:notesSz cx="6797675" cy="987266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veat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2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0" y="354"/>
      </p:cViewPr>
      <p:guideLst>
        <p:guide orient="horz" pos="242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211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108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56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00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521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643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049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112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883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89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52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722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8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35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43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20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06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59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99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23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">
  <p:cSld name="Белый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r="70943"/>
          <a:stretch/>
        </p:blipFill>
        <p:spPr>
          <a:xfrm>
            <a:off x="7785607" y="-10224"/>
            <a:ext cx="2261363" cy="778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82624" cy="778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232131" y="4171165"/>
            <a:ext cx="1720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230199" y="4715008"/>
            <a:ext cx="172471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3"/>
          </p:nvPr>
        </p:nvSpPr>
        <p:spPr>
          <a:xfrm>
            <a:off x="232131" y="5746692"/>
            <a:ext cx="1720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4"/>
          </p:nvPr>
        </p:nvSpPr>
        <p:spPr>
          <a:xfrm>
            <a:off x="2200948" y="4171165"/>
            <a:ext cx="1720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5"/>
          </p:nvPr>
        </p:nvSpPr>
        <p:spPr>
          <a:xfrm>
            <a:off x="2199016" y="4715008"/>
            <a:ext cx="172471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6"/>
          </p:nvPr>
        </p:nvSpPr>
        <p:spPr>
          <a:xfrm>
            <a:off x="2200948" y="5746692"/>
            <a:ext cx="1720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7"/>
          </p:nvPr>
        </p:nvSpPr>
        <p:spPr>
          <a:xfrm>
            <a:off x="4169765" y="4171165"/>
            <a:ext cx="1720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8"/>
          </p:nvPr>
        </p:nvSpPr>
        <p:spPr>
          <a:xfrm>
            <a:off x="4167833" y="4715008"/>
            <a:ext cx="172471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9"/>
          </p:nvPr>
        </p:nvSpPr>
        <p:spPr>
          <a:xfrm>
            <a:off x="4169765" y="5746692"/>
            <a:ext cx="1720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3"/>
          </p:nvPr>
        </p:nvSpPr>
        <p:spPr>
          <a:xfrm>
            <a:off x="6138582" y="4171165"/>
            <a:ext cx="1720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body" idx="14"/>
          </p:nvPr>
        </p:nvSpPr>
        <p:spPr>
          <a:xfrm>
            <a:off x="6136650" y="4715008"/>
            <a:ext cx="172471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body" idx="15"/>
          </p:nvPr>
        </p:nvSpPr>
        <p:spPr>
          <a:xfrm>
            <a:off x="6138582" y="5746692"/>
            <a:ext cx="1720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body" idx="16"/>
          </p:nvPr>
        </p:nvSpPr>
        <p:spPr>
          <a:xfrm>
            <a:off x="8107401" y="4171165"/>
            <a:ext cx="1720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body" idx="17"/>
          </p:nvPr>
        </p:nvSpPr>
        <p:spPr>
          <a:xfrm>
            <a:off x="8105469" y="4715008"/>
            <a:ext cx="172471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body" idx="18"/>
          </p:nvPr>
        </p:nvSpPr>
        <p:spPr>
          <a:xfrm>
            <a:off x="8107401" y="5746692"/>
            <a:ext cx="1720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l="-3118" t="39490" r="-6140"/>
          <a:stretch/>
        </p:blipFill>
        <p:spPr>
          <a:xfrm>
            <a:off x="2213042" y="0"/>
            <a:ext cx="5649288" cy="293419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"/>
          <p:cNvSpPr txBox="1">
            <a:spLocks noGrp="1"/>
          </p:cNvSpPr>
          <p:nvPr>
            <p:ph type="body" idx="19"/>
          </p:nvPr>
        </p:nvSpPr>
        <p:spPr>
          <a:xfrm>
            <a:off x="2892413" y="548908"/>
            <a:ext cx="4143387" cy="51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title"/>
          </p:nvPr>
        </p:nvSpPr>
        <p:spPr>
          <a:xfrm>
            <a:off x="2878137" y="1062990"/>
            <a:ext cx="4157663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ирюзовый">
  <p:cSld name="Бирюзовый">
    <p:bg>
      <p:bgPr>
        <a:solidFill>
          <a:schemeClr val="accen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"/>
          <p:cNvPicPr preferRelativeResize="0"/>
          <p:nvPr/>
        </p:nvPicPr>
        <p:blipFill rotWithShape="1">
          <a:blip r:embed="rId2">
            <a:alphaModFix/>
          </a:blip>
          <a:srcRect r="70943" b="132"/>
          <a:stretch/>
        </p:blipFill>
        <p:spPr>
          <a:xfrm>
            <a:off x="7785607" y="0"/>
            <a:ext cx="2261363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 rotWithShape="1">
          <a:blip r:embed="rId2">
            <a:alphaModFix/>
          </a:blip>
          <a:srcRect b="132"/>
          <a:stretch/>
        </p:blipFill>
        <p:spPr>
          <a:xfrm>
            <a:off x="0" y="0"/>
            <a:ext cx="7782624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 rotWithShape="1">
          <a:blip r:embed="rId3">
            <a:alphaModFix/>
          </a:blip>
          <a:srcRect l="-3118" t="39490" r="-6140"/>
          <a:stretch/>
        </p:blipFill>
        <p:spPr>
          <a:xfrm>
            <a:off x="2213042" y="0"/>
            <a:ext cx="5649288" cy="29341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232131" y="4171165"/>
            <a:ext cx="1720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2"/>
          </p:nvPr>
        </p:nvSpPr>
        <p:spPr>
          <a:xfrm>
            <a:off x="230199" y="4715008"/>
            <a:ext cx="172471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3"/>
          </p:nvPr>
        </p:nvSpPr>
        <p:spPr>
          <a:xfrm>
            <a:off x="232131" y="5746692"/>
            <a:ext cx="1720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body" idx="4"/>
          </p:nvPr>
        </p:nvSpPr>
        <p:spPr>
          <a:xfrm>
            <a:off x="2200948" y="4171165"/>
            <a:ext cx="1720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5"/>
          </p:nvPr>
        </p:nvSpPr>
        <p:spPr>
          <a:xfrm>
            <a:off x="2199016" y="4715008"/>
            <a:ext cx="172471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6"/>
          </p:nvPr>
        </p:nvSpPr>
        <p:spPr>
          <a:xfrm>
            <a:off x="2200948" y="5746692"/>
            <a:ext cx="1720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7"/>
          </p:nvPr>
        </p:nvSpPr>
        <p:spPr>
          <a:xfrm>
            <a:off x="4169765" y="4171165"/>
            <a:ext cx="1720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8"/>
          </p:nvPr>
        </p:nvSpPr>
        <p:spPr>
          <a:xfrm>
            <a:off x="4167833" y="4715008"/>
            <a:ext cx="172471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body" idx="9"/>
          </p:nvPr>
        </p:nvSpPr>
        <p:spPr>
          <a:xfrm>
            <a:off x="4169765" y="5746692"/>
            <a:ext cx="1720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3"/>
          </p:nvPr>
        </p:nvSpPr>
        <p:spPr>
          <a:xfrm>
            <a:off x="6138582" y="4171165"/>
            <a:ext cx="1720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14"/>
          </p:nvPr>
        </p:nvSpPr>
        <p:spPr>
          <a:xfrm>
            <a:off x="6136650" y="4715008"/>
            <a:ext cx="172471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5"/>
          </p:nvPr>
        </p:nvSpPr>
        <p:spPr>
          <a:xfrm>
            <a:off x="6138582" y="5746692"/>
            <a:ext cx="1720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body" idx="16"/>
          </p:nvPr>
        </p:nvSpPr>
        <p:spPr>
          <a:xfrm>
            <a:off x="8107401" y="4171165"/>
            <a:ext cx="1720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body" idx="17"/>
          </p:nvPr>
        </p:nvSpPr>
        <p:spPr>
          <a:xfrm>
            <a:off x="8105469" y="4715008"/>
            <a:ext cx="172471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body" idx="18"/>
          </p:nvPr>
        </p:nvSpPr>
        <p:spPr>
          <a:xfrm>
            <a:off x="8107401" y="5746692"/>
            <a:ext cx="1720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body" idx="19"/>
          </p:nvPr>
        </p:nvSpPr>
        <p:spPr>
          <a:xfrm>
            <a:off x="2892413" y="548908"/>
            <a:ext cx="4143387" cy="51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2878137" y="1062990"/>
            <a:ext cx="4157663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Times New Roman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Times New Roman"/>
              <a:buNone/>
              <a:defRPr sz="48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418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624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433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320.ru/educatio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school320.ru/images/documents/plata/sredstva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320.ru/plat-uslugi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school320.ru/images/documents/plata/sredstva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320.ru/antikorrup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320.ru/antikorrup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otE4WM1tu3ErkPNR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320.ru/plat-uslugi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320.ru/plat-uslugi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320.ru/plat-uslugi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/>
          <p:nvPr/>
        </p:nvSpPr>
        <p:spPr>
          <a:xfrm>
            <a:off x="3657600" y="6781800"/>
            <a:ext cx="2714625" cy="71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2950368" y="1196155"/>
            <a:ext cx="4009725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veat"/>
              <a:buNone/>
            </a:pPr>
            <a:r>
              <a:rPr lang="ru-RU" sz="3600" b="1" dirty="0">
                <a:latin typeface="Caveat"/>
                <a:ea typeface="Caveat"/>
                <a:cs typeface="Caveat"/>
                <a:sym typeface="Caveat"/>
              </a:rPr>
              <a:t>Противодействие коррупции</a:t>
            </a:r>
            <a:endParaRPr sz="5400" dirty="0"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19"/>
          </p:nvPr>
        </p:nvSpPr>
        <p:spPr>
          <a:xfrm>
            <a:off x="2876398" y="276880"/>
            <a:ext cx="4157663" cy="78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4000" b="1" dirty="0">
                <a:latin typeface="Caveat"/>
                <a:ea typeface="Caveat"/>
                <a:cs typeface="Caveat"/>
                <a:sym typeface="Caveat"/>
              </a:rPr>
              <a:t>Школа № 320</a:t>
            </a:r>
            <a:endParaRPr sz="2400" b="1" dirty="0"/>
          </a:p>
          <a:p>
            <a:pPr marL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800" b="1" dirty="0"/>
          </a:p>
        </p:txBody>
      </p:sp>
      <p:sp>
        <p:nvSpPr>
          <p:cNvPr id="65" name="Google Shape;65;p4"/>
          <p:cNvSpPr txBox="1"/>
          <p:nvPr/>
        </p:nvSpPr>
        <p:spPr>
          <a:xfrm>
            <a:off x="3904301" y="6877050"/>
            <a:ext cx="22837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5;p5">
            <a:extLst>
              <a:ext uri="{FF2B5EF4-FFF2-40B4-BE49-F238E27FC236}">
                <a16:creationId xmlns:a16="http://schemas.microsoft.com/office/drawing/2014/main" id="{D1CE5FA7-7E0E-4E0C-B235-D2AF9C408825}"/>
              </a:ext>
            </a:extLst>
          </p:cNvPr>
          <p:cNvSpPr txBox="1"/>
          <p:nvPr/>
        </p:nvSpPr>
        <p:spPr>
          <a:xfrm>
            <a:off x="481263" y="3152274"/>
            <a:ext cx="9056142" cy="137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3200"/>
            </a:pPr>
            <a:r>
              <a:rPr lang="ru-RU" sz="5400" b="1" dirty="0">
                <a:solidFill>
                  <a:schemeClr val="tx1"/>
                </a:solidFill>
                <a:latin typeface="Caveat"/>
                <a:ea typeface="Caveat"/>
                <a:cs typeface="Caveat"/>
                <a:sym typeface="Caveat"/>
              </a:rPr>
              <a:t>Ответы на основные вопросы по противодействию коррупции для обучающихся и их родителей</a:t>
            </a:r>
            <a:endParaRPr sz="28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8B6476-69D2-4E85-878B-1A24054D8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52" y="178450"/>
            <a:ext cx="3670532" cy="7484510"/>
          </a:xfrm>
          <a:prstGeom prst="rect">
            <a:avLst/>
          </a:prstGeom>
        </p:spPr>
      </p:pic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ea typeface="Caveat"/>
                <a:cs typeface="Caveat"/>
                <a:sym typeface="Caveat"/>
              </a:rPr>
              <a:t>5.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3880884" y="3099160"/>
            <a:ext cx="6177516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Вы  обладаете информацией  о  перечне  услуг,  оказываемых школой,  в  которой  обучается  Ваш  ребенок,  бесплатно  в  рамках реализации  общеобразовательных  программ  в  соответствии  с  федеральными  государственными  образовательными стандартами (на базовом и углубленном уровнях).?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5;p5">
            <a:extLst>
              <a:ext uri="{FF2B5EF4-FFF2-40B4-BE49-F238E27FC236}">
                <a16:creationId xmlns:a16="http://schemas.microsoft.com/office/drawing/2014/main" id="{6ABB98CF-123C-4F07-8C1B-EFF8E4F6811C}"/>
              </a:ext>
            </a:extLst>
          </p:cNvPr>
          <p:cNvSpPr txBox="1"/>
          <p:nvPr/>
        </p:nvSpPr>
        <p:spPr>
          <a:xfrm>
            <a:off x="3880884" y="6896746"/>
            <a:ext cx="5826642" cy="58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Раздел «Образование»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ABD8A3D-9F22-4644-9A72-EE233824EF64}"/>
              </a:ext>
            </a:extLst>
          </p:cNvPr>
          <p:cNvSpPr/>
          <p:nvPr/>
        </p:nvSpPr>
        <p:spPr>
          <a:xfrm>
            <a:off x="381870" y="4220614"/>
            <a:ext cx="2109427" cy="7265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qrcoder.ru/code/?https%3A%2F%2Fschool320.ru%2Feducation.html&amp;4&amp;0">
            <a:extLst>
              <a:ext uri="{FF2B5EF4-FFF2-40B4-BE49-F238E27FC236}">
                <a16:creationId xmlns:a16="http://schemas.microsoft.com/office/drawing/2014/main" id="{0DF8C6C8-F087-4DEF-9D59-CDB110DD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923" y="606684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A3D926-9BFD-4533-9AAA-7E3812EFD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10" y="147927"/>
            <a:ext cx="5723308" cy="74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ea typeface="Caveat"/>
                <a:cs typeface="Caveat"/>
                <a:sym typeface="Caveat"/>
              </a:rPr>
              <a:t>6.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836908" y="3099160"/>
            <a:ext cx="8870618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Известно  ли  Вам,  кем  и  где  принимаются  решения  о  необходимости  привлечения  родительских средств на нужды общеобразовательной организации, в которой обучается Ваш ребенок?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5;p5">
            <a:extLst>
              <a:ext uri="{FF2B5EF4-FFF2-40B4-BE49-F238E27FC236}">
                <a16:creationId xmlns:a16="http://schemas.microsoft.com/office/drawing/2014/main" id="{6ABB98CF-123C-4F07-8C1B-EFF8E4F6811C}"/>
              </a:ext>
            </a:extLst>
          </p:cNvPr>
          <p:cNvSpPr txBox="1"/>
          <p:nvPr/>
        </p:nvSpPr>
        <p:spPr>
          <a:xfrm>
            <a:off x="185980" y="5821320"/>
            <a:ext cx="9655444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На нужды школы средства родителей не собираются!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rgbClr val="FFC000"/>
                </a:solidFill>
                <a:latin typeface="Caveat"/>
                <a:ea typeface="Caveat"/>
                <a:cs typeface="Caveat"/>
                <a:sym typeface="Caveat"/>
              </a:rPr>
              <a:t>Оборудование, учебная литература, расходные материалы, соблюдение санитарных норм обеспечивается из средств школы</a:t>
            </a:r>
          </a:p>
        </p:txBody>
      </p:sp>
    </p:spTree>
    <p:extLst>
      <p:ext uri="{BB962C8B-B14F-4D97-AF65-F5344CB8AC3E}">
        <p14:creationId xmlns:p14="http://schemas.microsoft.com/office/powerpoint/2010/main" val="34759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ea typeface="Caveat"/>
                <a:cs typeface="Caveat"/>
                <a:sym typeface="Caveat"/>
              </a:rPr>
              <a:t>6.</a:t>
            </a:r>
            <a:endParaRPr dirty="0"/>
          </a:p>
        </p:txBody>
      </p:sp>
      <p:sp>
        <p:nvSpPr>
          <p:cNvPr id="8" name="Google Shape;75;p5">
            <a:extLst>
              <a:ext uri="{FF2B5EF4-FFF2-40B4-BE49-F238E27FC236}">
                <a16:creationId xmlns:a16="http://schemas.microsoft.com/office/drawing/2014/main" id="{6ABB98CF-123C-4F07-8C1B-EFF8E4F6811C}"/>
              </a:ext>
            </a:extLst>
          </p:cNvPr>
          <p:cNvSpPr txBox="1"/>
          <p:nvPr/>
        </p:nvSpPr>
        <p:spPr>
          <a:xfrm>
            <a:off x="201478" y="3651556"/>
            <a:ext cx="9655444" cy="347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4000" b="1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Если по</a:t>
            </a:r>
            <a:r>
              <a:rPr lang="ru-RU" sz="4000" b="1" i="0" u="none" strike="noStrike" cap="none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 инициативе родителей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4000" b="1" dirty="0">
                <a:solidFill>
                  <a:srgbClr val="FFC000"/>
                </a:solidFill>
                <a:latin typeface="Caveat"/>
                <a:ea typeface="Caveat"/>
                <a:cs typeface="Caveat"/>
                <a:sym typeface="Caveat"/>
              </a:rPr>
              <a:t>Организуются платные мероприятия,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4000" b="1" u="sng" dirty="0">
                <a:solidFill>
                  <a:srgbClr val="FFC000"/>
                </a:solidFill>
                <a:latin typeface="Caveat"/>
                <a:ea typeface="Caveat"/>
                <a:cs typeface="Caveat"/>
                <a:sym typeface="Caveat"/>
              </a:rPr>
              <a:t>не предусмотренные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4000" b="1" dirty="0">
                <a:solidFill>
                  <a:srgbClr val="FFC000"/>
                </a:solidFill>
                <a:latin typeface="Caveat"/>
                <a:ea typeface="Caveat"/>
                <a:cs typeface="Caveat"/>
                <a:sym typeface="Caveat"/>
              </a:rPr>
              <a:t>основной образовательной программой,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4000" b="1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ш</a:t>
            </a:r>
            <a:r>
              <a:rPr lang="ru-RU" sz="4000" b="1" i="0" u="none" strike="noStrike" cap="none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кола не предъявляет требований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4000" b="1" i="0" u="none" strike="noStrike" cap="none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к участию в таких мероприятиях </a:t>
            </a:r>
          </a:p>
        </p:txBody>
      </p:sp>
    </p:spTree>
    <p:extLst>
      <p:ext uri="{BB962C8B-B14F-4D97-AF65-F5344CB8AC3E}">
        <p14:creationId xmlns:p14="http://schemas.microsoft.com/office/powerpoint/2010/main" val="263542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sym typeface="Caveat"/>
              </a:rPr>
              <a:t>7.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709863" y="3099160"/>
            <a:ext cx="8997663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Известно  ли  Вам,  в  каком  порядке  и  на  каких  условиях  Вы,  как  родитель,  можете  внести  в общеобразовательную  организацию,  в  которой  обучается  Ваш  ребенок,  добровольное пожертвование или целевой взнос?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5;p5">
            <a:extLst>
              <a:ext uri="{FF2B5EF4-FFF2-40B4-BE49-F238E27FC236}">
                <a16:creationId xmlns:a16="http://schemas.microsoft.com/office/drawing/2014/main" id="{6ABB98CF-123C-4F07-8C1B-EFF8E4F6811C}"/>
              </a:ext>
            </a:extLst>
          </p:cNvPr>
          <p:cNvSpPr txBox="1"/>
          <p:nvPr/>
        </p:nvSpPr>
        <p:spPr>
          <a:xfrm>
            <a:off x="709862" y="5241077"/>
            <a:ext cx="8843211" cy="8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«Положение о порядке привлечения, расходования и учета безвозмездных поступлений и добровольных пожертвований»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109071-2850-4766-9094-CAD475B4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0" y="252306"/>
            <a:ext cx="5251665" cy="735069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58F5EF7-4458-476C-A844-047C582DA96E}"/>
              </a:ext>
            </a:extLst>
          </p:cNvPr>
          <p:cNvSpPr/>
          <p:nvPr/>
        </p:nvSpPr>
        <p:spPr>
          <a:xfrm>
            <a:off x="99438" y="5599655"/>
            <a:ext cx="5251665" cy="897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http://qrcoder.ru/code/?https%3A%2F%2Fschool320.ru%2Fimages%2Fdocuments%2Fplata%2Fsredstva.pdf&amp;4&amp;0">
            <a:extLst>
              <a:ext uri="{FF2B5EF4-FFF2-40B4-BE49-F238E27FC236}">
                <a16:creationId xmlns:a16="http://schemas.microsoft.com/office/drawing/2014/main" id="{4ECA72DB-41C6-470F-9121-193A783D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0" y="5968715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ea typeface="Caveat"/>
                <a:cs typeface="Caveat"/>
                <a:sym typeface="Caveat"/>
              </a:rPr>
              <a:t>8.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3880884" y="3682306"/>
            <a:ext cx="5826642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Известно  ли  Вам,  какие  образовательные  услуги  оказываются в общеобразовательной организации, в которой обучается Ваш ребенок, на платной основе?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B9FE7-D718-468C-B795-A86674CD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6" y="425302"/>
            <a:ext cx="3544762" cy="7168648"/>
          </a:xfrm>
          <a:prstGeom prst="rect">
            <a:avLst/>
          </a:prstGeom>
        </p:spPr>
      </p:pic>
      <p:sp>
        <p:nvSpPr>
          <p:cNvPr id="8" name="Google Shape;75;p5">
            <a:extLst>
              <a:ext uri="{FF2B5EF4-FFF2-40B4-BE49-F238E27FC236}">
                <a16:creationId xmlns:a16="http://schemas.microsoft.com/office/drawing/2014/main" id="{6ABB98CF-123C-4F07-8C1B-EFF8E4F6811C}"/>
              </a:ext>
            </a:extLst>
          </p:cNvPr>
          <p:cNvSpPr txBox="1"/>
          <p:nvPr/>
        </p:nvSpPr>
        <p:spPr>
          <a:xfrm>
            <a:off x="3880884" y="6208778"/>
            <a:ext cx="5826642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Раздел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«Платные образовательные услуги»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ABD8A3D-9F22-4644-9A72-EE233824EF64}"/>
              </a:ext>
            </a:extLst>
          </p:cNvPr>
          <p:cNvSpPr/>
          <p:nvPr/>
        </p:nvSpPr>
        <p:spPr>
          <a:xfrm>
            <a:off x="350874" y="6405875"/>
            <a:ext cx="2109427" cy="7265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9BA33A-BC62-4C18-9369-23041E1C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10" y="123984"/>
            <a:ext cx="5667222" cy="741842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58F5EF7-4458-476C-A844-047C582DA96E}"/>
              </a:ext>
            </a:extLst>
          </p:cNvPr>
          <p:cNvSpPr/>
          <p:nvPr/>
        </p:nvSpPr>
        <p:spPr>
          <a:xfrm>
            <a:off x="294610" y="4985841"/>
            <a:ext cx="5858217" cy="1409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http://qrcoder.ru/code/?https%3A%2F%2Fdocs.google.com%2Fspreadsheets%2Fd%2F1v3lmwSKe3uzuFtnWhb1p0NyXzMJktQXE7CdSaqiYRqg%2Fedit%23gid%3D701510127&amp;4&amp;0">
            <a:extLst>
              <a:ext uri="{FF2B5EF4-FFF2-40B4-BE49-F238E27FC236}">
                <a16:creationId xmlns:a16="http://schemas.microsoft.com/office/drawing/2014/main" id="{5115F50F-BBB5-4427-8192-9911F7754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90" y="5675513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2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ea typeface="Caveat"/>
                <a:cs typeface="Caveat"/>
                <a:sym typeface="Caveat"/>
              </a:rPr>
              <a:t>8.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625642" y="3099160"/>
            <a:ext cx="9081884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Имеют  ли  право  родители  учащихся  общеобразовательной  организации</a:t>
            </a:r>
            <a:r>
              <a:rPr lang="ru-RU" sz="32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, в </a:t>
            </a: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которой обучается Ваш ребенок, осуществлять контроль за расходованием родительских средств (имеется локальный акт)?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75;p5">
            <a:extLst>
              <a:ext uri="{FF2B5EF4-FFF2-40B4-BE49-F238E27FC236}">
                <a16:creationId xmlns:a16="http://schemas.microsoft.com/office/drawing/2014/main" id="{0185B31B-3DCE-4D49-85EA-8B4F68A35F61}"/>
              </a:ext>
            </a:extLst>
          </p:cNvPr>
          <p:cNvSpPr txBox="1"/>
          <p:nvPr/>
        </p:nvSpPr>
        <p:spPr>
          <a:xfrm>
            <a:off x="535359" y="5674214"/>
            <a:ext cx="8843211" cy="8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П. 4. «Положение о порядке привлечения, расходования и учета безвозмездных поступлений и добровольных пожертвований»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9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qrcoder.ru/code/?https%3A%2F%2Fschool320.ru%2Fimages%2Fdocuments%2Fplata%2Fsredstva.pdf&amp;4&amp;0">
            <a:extLst>
              <a:ext uri="{FF2B5EF4-FFF2-40B4-BE49-F238E27FC236}">
                <a16:creationId xmlns:a16="http://schemas.microsoft.com/office/drawing/2014/main" id="{094B2FA4-DF28-4FBD-8CE2-CC4F770D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5980697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C2915A-3687-4709-B21E-38903FEEA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60" y="252306"/>
            <a:ext cx="5251665" cy="7350698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A7DCF4EB-279D-43E0-8837-C1D5E8EB0565}"/>
              </a:ext>
            </a:extLst>
          </p:cNvPr>
          <p:cNvSpPr/>
          <p:nvPr/>
        </p:nvSpPr>
        <p:spPr>
          <a:xfrm>
            <a:off x="99438" y="5599655"/>
            <a:ext cx="5251665" cy="897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ea typeface="Caveat"/>
                <a:cs typeface="Caveat"/>
                <a:sym typeface="Caveat"/>
              </a:rPr>
              <a:t>1.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3710763" y="3248334"/>
            <a:ext cx="5826642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Известен ли Вам  телефон или электронный адрес региональной постоянно действующей «горячей линии» по вопросам незаконных сборов денежных средств в общеобразовательных организациях?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819C91-C276-4A0F-88FB-D4F101110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9"/>
          <a:stretch/>
        </p:blipFill>
        <p:spPr>
          <a:xfrm>
            <a:off x="141844" y="150076"/>
            <a:ext cx="3335004" cy="7405782"/>
          </a:xfrm>
          <a:prstGeom prst="rect">
            <a:avLst/>
          </a:prstGeom>
        </p:spPr>
      </p:pic>
      <p:sp>
        <p:nvSpPr>
          <p:cNvPr id="10" name="Google Shape;75;p5">
            <a:extLst>
              <a:ext uri="{FF2B5EF4-FFF2-40B4-BE49-F238E27FC236}">
                <a16:creationId xmlns:a16="http://schemas.microsoft.com/office/drawing/2014/main" id="{122EFDDD-780D-4E47-B56E-E03B1F4C134C}"/>
              </a:ext>
            </a:extLst>
          </p:cNvPr>
          <p:cNvSpPr txBox="1"/>
          <p:nvPr/>
        </p:nvSpPr>
        <p:spPr>
          <a:xfrm>
            <a:off x="3668233" y="6834036"/>
            <a:ext cx="5826642" cy="93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Всегда можно найти на сайте школы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15215FC-19E7-4CC9-B162-9C0A3B8CFDD3}"/>
              </a:ext>
            </a:extLst>
          </p:cNvPr>
          <p:cNvSpPr/>
          <p:nvPr/>
        </p:nvSpPr>
        <p:spPr>
          <a:xfrm>
            <a:off x="1558806" y="6829300"/>
            <a:ext cx="2109427" cy="7265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ea typeface="Caveat"/>
                <a:cs typeface="Caveat"/>
                <a:sym typeface="Caveat"/>
              </a:rPr>
              <a:t>10.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3710762" y="3248334"/>
            <a:ext cx="6205793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Известны  ли  Вам,  телефоны  «горячих  линий»,  адреса  электронных  приемных  (в  том  числе правоохранительных  и  контрольно-надзорных  органов),  которыми  Вы  или  Ваш  ребенок  можете  воспользоваться в случае незаконного сбора денежный средств?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819C91-C276-4A0F-88FB-D4F101110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9"/>
          <a:stretch/>
        </p:blipFill>
        <p:spPr>
          <a:xfrm>
            <a:off x="141844" y="150076"/>
            <a:ext cx="3335004" cy="7405782"/>
          </a:xfrm>
          <a:prstGeom prst="rect">
            <a:avLst/>
          </a:prstGeom>
        </p:spPr>
      </p:pic>
      <p:sp>
        <p:nvSpPr>
          <p:cNvPr id="10" name="Google Shape;75;p5">
            <a:extLst>
              <a:ext uri="{FF2B5EF4-FFF2-40B4-BE49-F238E27FC236}">
                <a16:creationId xmlns:a16="http://schemas.microsoft.com/office/drawing/2014/main" id="{122EFDDD-780D-4E47-B56E-E03B1F4C134C}"/>
              </a:ext>
            </a:extLst>
          </p:cNvPr>
          <p:cNvSpPr txBox="1"/>
          <p:nvPr/>
        </p:nvSpPr>
        <p:spPr>
          <a:xfrm>
            <a:off x="3668233" y="6834036"/>
            <a:ext cx="5826642" cy="93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Всегда можно найти на сайте школы</a:t>
            </a:r>
            <a:endParaRPr sz="1400" b="0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15215FC-19E7-4CC9-B162-9C0A3B8CFDD3}"/>
              </a:ext>
            </a:extLst>
          </p:cNvPr>
          <p:cNvSpPr/>
          <p:nvPr/>
        </p:nvSpPr>
        <p:spPr>
          <a:xfrm>
            <a:off x="1558806" y="6829300"/>
            <a:ext cx="2109427" cy="7265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F26324-7896-40D3-AB86-27B4FE6F6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8" y="155383"/>
            <a:ext cx="7065401" cy="7340571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58F5EF7-4458-476C-A844-047C582DA96E}"/>
              </a:ext>
            </a:extLst>
          </p:cNvPr>
          <p:cNvSpPr/>
          <p:nvPr/>
        </p:nvSpPr>
        <p:spPr>
          <a:xfrm>
            <a:off x="417577" y="5979235"/>
            <a:ext cx="6804631" cy="16237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qrcoder.ru/code/?https%3A%2F%2Fschool320.ru%2Fantikorrup.html&amp;4&amp;0">
            <a:extLst>
              <a:ext uri="{FF2B5EF4-FFF2-40B4-BE49-F238E27FC236}">
                <a16:creationId xmlns:a16="http://schemas.microsoft.com/office/drawing/2014/main" id="{50E41A07-6BDE-47DE-9801-33A045B3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22" y="608625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2991700" y="164701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2800" b="1" dirty="0">
                <a:latin typeface="Caveat"/>
                <a:ea typeface="Caveat"/>
                <a:cs typeface="Caveat"/>
                <a:sym typeface="Caveat"/>
              </a:rPr>
              <a:t>«Как замечательно, что никому не нужно ждать подходящего момента, </a:t>
            </a:r>
            <a:br>
              <a:rPr lang="ru-RU" sz="2800" b="1" dirty="0">
                <a:latin typeface="Caveat"/>
                <a:ea typeface="Caveat"/>
                <a:cs typeface="Caveat"/>
                <a:sym typeface="Caveat"/>
              </a:rPr>
            </a:br>
            <a:r>
              <a:rPr lang="ru-RU" sz="2800" b="1" dirty="0">
                <a:latin typeface="Caveat"/>
                <a:ea typeface="Caveat"/>
                <a:cs typeface="Caveat"/>
                <a:sym typeface="Caveat"/>
              </a:rPr>
              <a:t>чтобы начать менять мир </a:t>
            </a:r>
            <a:br>
              <a:rPr lang="ru-RU" sz="2800" b="1" dirty="0">
                <a:latin typeface="Caveat"/>
                <a:ea typeface="Caveat"/>
                <a:cs typeface="Caveat"/>
                <a:sym typeface="Caveat"/>
              </a:rPr>
            </a:br>
            <a:r>
              <a:rPr lang="ru-RU" sz="2800" b="1" dirty="0">
                <a:latin typeface="Caveat"/>
                <a:ea typeface="Caveat"/>
                <a:cs typeface="Caveat"/>
                <a:sym typeface="Caveat"/>
              </a:rPr>
              <a:t>к лучшему»</a:t>
            </a:r>
          </a:p>
        </p:txBody>
      </p:sp>
      <p:sp>
        <p:nvSpPr>
          <p:cNvPr id="192" name="Google Shape;192;p21"/>
          <p:cNvSpPr txBox="1"/>
          <p:nvPr/>
        </p:nvSpPr>
        <p:spPr>
          <a:xfrm>
            <a:off x="673280" y="3535583"/>
            <a:ext cx="8646566" cy="3346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lang="ru-RU" sz="3200" b="1" dirty="0">
              <a:solidFill>
                <a:schemeClr val="lt1"/>
              </a:solidFill>
              <a:latin typeface="Caveat"/>
              <a:sym typeface="Caveat"/>
            </a:endParaRPr>
          </a:p>
          <a:p>
            <a:pPr lvl="0" algn="ctr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rgbClr val="FFC000"/>
                </a:solidFill>
                <a:latin typeface="Caveat"/>
                <a:sym typeface="Caveat"/>
              </a:rPr>
              <a:t>Пожалуйста, пройдите опрос по ссылке: </a:t>
            </a:r>
            <a:endParaRPr lang="ru-RU" sz="3200" b="1" dirty="0">
              <a:solidFill>
                <a:srgbClr val="FFC000"/>
              </a:solidFill>
              <a:latin typeface="Caveat"/>
              <a:sym typeface="Cavea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algn="ctr">
              <a:buClr>
                <a:schemeClr val="lt1"/>
              </a:buClr>
              <a:buSzPts val="3200"/>
            </a:pPr>
            <a:r>
              <a:rPr lang="en-US" sz="3200" b="1" dirty="0">
                <a:solidFill>
                  <a:srgbClr val="C00000"/>
                </a:solidFill>
                <a:latin typeface="Caveat"/>
                <a:sym typeface="Cave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https://forms.gle/otE4WM1tu3ErkPNR6</a:t>
            </a:r>
            <a:endParaRPr lang="ru-RU" sz="3200" b="1" dirty="0">
              <a:solidFill>
                <a:srgbClr val="C00000"/>
              </a:solidFill>
              <a:latin typeface="Caveat"/>
              <a:sym typeface="Caveat"/>
            </a:endParaRPr>
          </a:p>
          <a:p>
            <a:pPr lvl="0" algn="ctr">
              <a:buClr>
                <a:schemeClr val="lt1"/>
              </a:buClr>
              <a:buSzPts val="3200"/>
            </a:pPr>
            <a:endParaRPr lang="ru-RU" sz="3200" b="1" dirty="0">
              <a:solidFill>
                <a:schemeClr val="lt1"/>
              </a:solidFill>
              <a:latin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F26324-7896-40D3-AB86-27B4FE6F6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9" y="309966"/>
            <a:ext cx="6916612" cy="718598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58F5EF7-4458-476C-A844-047C582DA96E}"/>
              </a:ext>
            </a:extLst>
          </p:cNvPr>
          <p:cNvSpPr/>
          <p:nvPr/>
        </p:nvSpPr>
        <p:spPr>
          <a:xfrm>
            <a:off x="417577" y="5811864"/>
            <a:ext cx="6655843" cy="19605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qrcoder.ru/code/?https%3A%2F%2Fschool320.ru%2Fantikorrup.html&amp;4&amp;0">
            <a:extLst>
              <a:ext uri="{FF2B5EF4-FFF2-40B4-BE49-F238E27FC236}">
                <a16:creationId xmlns:a16="http://schemas.microsoft.com/office/drawing/2014/main" id="{50E41A07-6BDE-47DE-9801-33A045B3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22" y="608625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ea typeface="Caveat"/>
                <a:cs typeface="Caveat"/>
                <a:sym typeface="Caveat"/>
              </a:rPr>
              <a:t>2.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3880884" y="3099160"/>
            <a:ext cx="5826642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Известно  ли  Вам,  что  на  официальном  сайте  общеобразовательной  организации,  в  которой обучается Ваш ребенок, размещен документ о порядке оказания платных образовательных услуг?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B9FE7-D718-468C-B795-A86674CD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6" y="425302"/>
            <a:ext cx="3544762" cy="7168648"/>
          </a:xfrm>
          <a:prstGeom prst="rect">
            <a:avLst/>
          </a:prstGeom>
        </p:spPr>
      </p:pic>
      <p:sp>
        <p:nvSpPr>
          <p:cNvPr id="8" name="Google Shape;75;p5">
            <a:extLst>
              <a:ext uri="{FF2B5EF4-FFF2-40B4-BE49-F238E27FC236}">
                <a16:creationId xmlns:a16="http://schemas.microsoft.com/office/drawing/2014/main" id="{6ABB98CF-123C-4F07-8C1B-EFF8E4F6811C}"/>
              </a:ext>
            </a:extLst>
          </p:cNvPr>
          <p:cNvSpPr txBox="1"/>
          <p:nvPr/>
        </p:nvSpPr>
        <p:spPr>
          <a:xfrm>
            <a:off x="3880884" y="6208778"/>
            <a:ext cx="5826642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Раздел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«Платные образовательные услуги»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2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qrcoder.ru/code/?https%3A%2F%2Fschool320.ru%2Fplat-uslugi.html&amp;4&amp;0">
            <a:extLst>
              <a:ext uri="{FF2B5EF4-FFF2-40B4-BE49-F238E27FC236}">
                <a16:creationId xmlns:a16="http://schemas.microsoft.com/office/drawing/2014/main" id="{38B9C174-B89C-4100-B490-3829AA1C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90" y="613271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109071-2850-4766-9094-CAD475B4C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38" y="243252"/>
            <a:ext cx="5251665" cy="735069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58F5EF7-4458-476C-A844-047C582DA96E}"/>
              </a:ext>
            </a:extLst>
          </p:cNvPr>
          <p:cNvSpPr/>
          <p:nvPr/>
        </p:nvSpPr>
        <p:spPr>
          <a:xfrm>
            <a:off x="183661" y="4051639"/>
            <a:ext cx="5251665" cy="26019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7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ea typeface="Caveat"/>
                <a:cs typeface="Caveat"/>
                <a:sym typeface="Caveat"/>
              </a:rPr>
              <a:t>3.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3880884" y="3099160"/>
            <a:ext cx="5826642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Известно  ли  Вам,  что  на  официальном  сайте  общеобразовательной  организации,  в  которой обучается Ваш ребенок, размещен образец договора об оказании платных образовательных услуг?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B9FE7-D718-468C-B795-A86674CD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6" y="425302"/>
            <a:ext cx="3544762" cy="7168648"/>
          </a:xfrm>
          <a:prstGeom prst="rect">
            <a:avLst/>
          </a:prstGeom>
        </p:spPr>
      </p:pic>
      <p:sp>
        <p:nvSpPr>
          <p:cNvPr id="8" name="Google Shape;75;p5">
            <a:extLst>
              <a:ext uri="{FF2B5EF4-FFF2-40B4-BE49-F238E27FC236}">
                <a16:creationId xmlns:a16="http://schemas.microsoft.com/office/drawing/2014/main" id="{6ABB98CF-123C-4F07-8C1B-EFF8E4F6811C}"/>
              </a:ext>
            </a:extLst>
          </p:cNvPr>
          <p:cNvSpPr txBox="1"/>
          <p:nvPr/>
        </p:nvSpPr>
        <p:spPr>
          <a:xfrm>
            <a:off x="3880884" y="6208778"/>
            <a:ext cx="5826642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Раздел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«Платные образовательные услуги»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ABD8A3D-9F22-4644-9A72-EE233824EF64}"/>
              </a:ext>
            </a:extLst>
          </p:cNvPr>
          <p:cNvSpPr/>
          <p:nvPr/>
        </p:nvSpPr>
        <p:spPr>
          <a:xfrm>
            <a:off x="350874" y="6405875"/>
            <a:ext cx="2109427" cy="7265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8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qrcoder.ru/code/?https%3A%2F%2Fschool320.ru%2Fplat-uslugi.html&amp;4&amp;0">
            <a:extLst>
              <a:ext uri="{FF2B5EF4-FFF2-40B4-BE49-F238E27FC236}">
                <a16:creationId xmlns:a16="http://schemas.microsoft.com/office/drawing/2014/main" id="{38B9C174-B89C-4100-B490-3829AA1C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90" y="613271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109071-2850-4766-9094-CAD475B4C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60" y="252306"/>
            <a:ext cx="5251665" cy="735069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58F5EF7-4458-476C-A844-047C582DA96E}"/>
              </a:ext>
            </a:extLst>
          </p:cNvPr>
          <p:cNvSpPr/>
          <p:nvPr/>
        </p:nvSpPr>
        <p:spPr>
          <a:xfrm>
            <a:off x="0" y="6008729"/>
            <a:ext cx="5251665" cy="1409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5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2878135" y="178450"/>
            <a:ext cx="4157663" cy="10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rPr>
              <a:t>Школа 320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2952103" y="1493205"/>
            <a:ext cx="4009725" cy="9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dirty="0">
                <a:latin typeface="Caveat"/>
                <a:ea typeface="Caveat"/>
                <a:cs typeface="Caveat"/>
                <a:sym typeface="Caveat"/>
              </a:rPr>
              <a:t>4.</a:t>
            </a:r>
            <a:endParaRPr dirty="0"/>
          </a:p>
        </p:txBody>
      </p:sp>
      <p:sp>
        <p:nvSpPr>
          <p:cNvPr id="75" name="Google Shape;75;p5"/>
          <p:cNvSpPr txBox="1"/>
          <p:nvPr/>
        </p:nvSpPr>
        <p:spPr>
          <a:xfrm>
            <a:off x="3880884" y="3099160"/>
            <a:ext cx="5826642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ru-RU" sz="32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Известно  ли  Вам,  что  на  официальном  сайте  общеобразовательной  организации,  в  которой обучается  Ваш  ребенок,  размещен  документ  об  утверждении  стоимости  обучения  по  каждой образовательной программе?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B9FE7-D718-468C-B795-A86674CD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6" y="425302"/>
            <a:ext cx="3544762" cy="7168648"/>
          </a:xfrm>
          <a:prstGeom prst="rect">
            <a:avLst/>
          </a:prstGeom>
        </p:spPr>
      </p:pic>
      <p:sp>
        <p:nvSpPr>
          <p:cNvPr id="8" name="Google Shape;75;p5">
            <a:extLst>
              <a:ext uri="{FF2B5EF4-FFF2-40B4-BE49-F238E27FC236}">
                <a16:creationId xmlns:a16="http://schemas.microsoft.com/office/drawing/2014/main" id="{6ABB98CF-123C-4F07-8C1B-EFF8E4F6811C}"/>
              </a:ext>
            </a:extLst>
          </p:cNvPr>
          <p:cNvSpPr txBox="1"/>
          <p:nvPr/>
        </p:nvSpPr>
        <p:spPr>
          <a:xfrm>
            <a:off x="3880884" y="6208778"/>
            <a:ext cx="5826642" cy="127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Раздел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</a:pPr>
            <a:r>
              <a:rPr lang="ru-RU" sz="3200" b="1" i="0" u="none" strike="noStrike" cap="none" dirty="0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«Платные образовательные услуги»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ABD8A3D-9F22-4644-9A72-EE233824EF64}"/>
              </a:ext>
            </a:extLst>
          </p:cNvPr>
          <p:cNvSpPr/>
          <p:nvPr/>
        </p:nvSpPr>
        <p:spPr>
          <a:xfrm>
            <a:off x="350874" y="6405875"/>
            <a:ext cx="2109427" cy="7265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09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9BA33A-BC62-4C18-9369-23041E1C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10" y="123984"/>
            <a:ext cx="5667222" cy="7418429"/>
          </a:xfrm>
          <a:prstGeom prst="rect">
            <a:avLst/>
          </a:prstGeom>
        </p:spPr>
      </p:pic>
      <p:pic>
        <p:nvPicPr>
          <p:cNvPr id="2050" name="Picture 2" descr="http://qrcoder.ru/code/?https%3A%2F%2Fschool320.ru%2Fplat-uslugi.html&amp;4&amp;0">
            <a:extLst>
              <a:ext uri="{FF2B5EF4-FFF2-40B4-BE49-F238E27FC236}">
                <a16:creationId xmlns:a16="http://schemas.microsoft.com/office/drawing/2014/main" id="{38B9C174-B89C-4100-B490-3829AA1C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90" y="613271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58F5EF7-4458-476C-A844-047C582DA96E}"/>
              </a:ext>
            </a:extLst>
          </p:cNvPr>
          <p:cNvSpPr/>
          <p:nvPr/>
        </p:nvSpPr>
        <p:spPr>
          <a:xfrm>
            <a:off x="294610" y="4985841"/>
            <a:ext cx="5858217" cy="1409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7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Средняя школа">
  <a:themeElements>
    <a:clrScheme name="Custom 12">
      <a:dk1>
        <a:srgbClr val="000000"/>
      </a:dk1>
      <a:lt1>
        <a:srgbClr val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522</Words>
  <Application>Microsoft Office PowerPoint</Application>
  <PresentationFormat>Произвольный</PresentationFormat>
  <Paragraphs>93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Caveat</vt:lpstr>
      <vt:lpstr>Times New Roman</vt:lpstr>
      <vt:lpstr>1_Средняя школа</vt:lpstr>
      <vt:lpstr>Противодействие коррупции</vt:lpstr>
      <vt:lpstr>1.</vt:lpstr>
      <vt:lpstr>Презентация PowerPoint</vt:lpstr>
      <vt:lpstr>2.</vt:lpstr>
      <vt:lpstr>Презентация PowerPoint</vt:lpstr>
      <vt:lpstr>3.</vt:lpstr>
      <vt:lpstr>Презентация PowerPoint</vt:lpstr>
      <vt:lpstr>4.</vt:lpstr>
      <vt:lpstr>Презентация PowerPoint</vt:lpstr>
      <vt:lpstr>5.</vt:lpstr>
      <vt:lpstr>Презентация PowerPoint</vt:lpstr>
      <vt:lpstr>6.</vt:lpstr>
      <vt:lpstr>6.</vt:lpstr>
      <vt:lpstr>7.</vt:lpstr>
      <vt:lpstr>Презентация PowerPoint</vt:lpstr>
      <vt:lpstr>8.</vt:lpstr>
      <vt:lpstr>Презентация PowerPoint</vt:lpstr>
      <vt:lpstr>8.</vt:lpstr>
      <vt:lpstr>Презентация PowerPoint</vt:lpstr>
      <vt:lpstr>10.</vt:lpstr>
      <vt:lpstr>Презентация PowerPoint</vt:lpstr>
      <vt:lpstr>«Как замечательно, что никому не нужно ждать подходящего момента,  чтобы начать менять мир  к лучшему»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Противодействие коррупции</dc:title>
  <dc:creator>master</dc:creator>
  <cp:lastModifiedBy>master</cp:lastModifiedBy>
  <cp:revision>32</cp:revision>
  <cp:lastPrinted>2022-12-01T12:37:35Z</cp:lastPrinted>
  <dcterms:modified xsi:type="dcterms:W3CDTF">2022-12-01T12:37:40Z</dcterms:modified>
</cp:coreProperties>
</file>